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19"/>
  </p:notesMasterIdLst>
  <p:sldIdLst>
    <p:sldId id="391" r:id="rId2"/>
    <p:sldId id="366" r:id="rId3"/>
    <p:sldId id="427" r:id="rId4"/>
    <p:sldId id="428" r:id="rId5"/>
    <p:sldId id="442" r:id="rId6"/>
    <p:sldId id="443" r:id="rId7"/>
    <p:sldId id="429" r:id="rId8"/>
    <p:sldId id="435" r:id="rId9"/>
    <p:sldId id="439" r:id="rId10"/>
    <p:sldId id="430" r:id="rId11"/>
    <p:sldId id="436" r:id="rId12"/>
    <p:sldId id="440" r:id="rId13"/>
    <p:sldId id="431" r:id="rId14"/>
    <p:sldId id="437" r:id="rId15"/>
    <p:sldId id="432" r:id="rId16"/>
    <p:sldId id="445" r:id="rId17"/>
    <p:sldId id="353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3300"/>
    <a:srgbClr val="0040C0"/>
    <a:srgbClr val="CED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DEABC1-FB5C-4E22-A526-04D8F3ED3EF6}">
  <a:tblStyle styleId="{34DEABC1-FB5C-4E22-A526-04D8F3ED3EF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70" autoAdjust="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393974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603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213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561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883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953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4.bp.blogspot.com/-PHHcBwWXjUk/VhPHXIRyarI/AAAAAAAAH4g/kJcN50D6GyU/s1600-r/UAE-case-study-pic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30226"/>
            <a:ext cx="9144000" cy="517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9"/>
          <p:cNvSpPr/>
          <p:nvPr/>
        </p:nvSpPr>
        <p:spPr>
          <a:xfrm>
            <a:off x="0" y="-30226"/>
            <a:ext cx="9170415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761207" y="747750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1 column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static1.squarespace.com/static/545ca278e4b06e0eec9ccf16/t/54606c90e4b0f79db695d795/1415605398870/iStock_000027752973_Large.jpg?format=1500w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50" y="0"/>
            <a:ext cx="9144150" cy="51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22"/>
          <p:cNvSpPr/>
          <p:nvPr/>
        </p:nvSpPr>
        <p:spPr>
          <a:xfrm>
            <a:off x="-15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9106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latestwall.com/images/wallpaper/china-shanghai-bridge-road-city-night-lights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0" y="-12752"/>
            <a:ext cx="9158731" cy="51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1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" name="Shape 19"/>
          <p:cNvSpPr/>
          <p:nvPr userDrawn="1"/>
        </p:nvSpPr>
        <p:spPr>
          <a:xfrm>
            <a:off x="0" y="1781174"/>
            <a:ext cx="9149356" cy="1746301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6804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64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" name="Shape 32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5574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latestwall.com/images/wallpaper/china-shanghai-bridge-road-city-night-lights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0" y="-12752"/>
            <a:ext cx="9158731" cy="51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9"/>
          <p:cNvSpPr/>
          <p:nvPr userDrawn="1"/>
        </p:nvSpPr>
        <p:spPr>
          <a:xfrm>
            <a:off x="-1" y="-12752"/>
            <a:ext cx="9158881" cy="5181752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001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5429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79" r:id="rId3"/>
    <p:sldLayoutId id="2147483672" r:id="rId4"/>
    <p:sldLayoutId id="2147483674" r:id="rId5"/>
    <p:sldLayoutId id="2147483675" r:id="rId6"/>
    <p:sldLayoutId id="2147483680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static.pexels.com/photos/1828/city-cars-road-traffic.jp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9144000" cy="5141244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4"/>
            <a:r>
              <a:rPr lang="es-ES" sz="1600" dirty="0" smtClean="0"/>
              <a:t>	</a:t>
            </a:r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7"/>
            <a:endParaRPr lang="es-ES" sz="1600" b="1" dirty="0" smtClean="0"/>
          </a:p>
          <a:p>
            <a:pPr lvl="7"/>
            <a:r>
              <a:rPr lang="es-ES" sz="1600" b="1" dirty="0"/>
              <a:t>	</a:t>
            </a:r>
            <a:r>
              <a:rPr lang="es-ES" sz="1600" b="1" dirty="0" smtClean="0"/>
              <a:t>DAVID </a:t>
            </a:r>
            <a:r>
              <a:rPr lang="es-ES" sz="1600" b="1" dirty="0"/>
              <a:t>MORENO </a:t>
            </a:r>
            <a:r>
              <a:rPr lang="es-ES" sz="1600" b="1" dirty="0" err="1"/>
              <a:t>MORENO</a:t>
            </a:r>
            <a:endParaRPr lang="es-ES" sz="1600" b="1" dirty="0"/>
          </a:p>
          <a:p>
            <a:pPr lvl="7"/>
            <a:r>
              <a:rPr lang="es-ES" sz="1600" b="1" dirty="0" smtClean="0"/>
              <a:t>	FERNANDO </a:t>
            </a:r>
            <a:r>
              <a:rPr lang="es-ES" sz="1600" b="1" dirty="0"/>
              <a:t>DONAIRE GARCÍA</a:t>
            </a:r>
          </a:p>
          <a:p>
            <a:pPr lvl="7"/>
            <a:r>
              <a:rPr lang="es-ES" sz="1600" b="1" dirty="0" smtClean="0"/>
              <a:t>	SORIN GAVRILA</a:t>
            </a:r>
          </a:p>
          <a:p>
            <a:pPr lvl="7"/>
            <a:endParaRPr lang="es-ES" sz="1600" b="1" dirty="0"/>
          </a:p>
          <a:p>
            <a:pPr lvl="7"/>
            <a:r>
              <a:rPr lang="es-ES" sz="1600" b="1" dirty="0" smtClean="0"/>
              <a:t>	</a:t>
            </a:r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DESARROLLO </a:t>
            </a:r>
            <a:r>
              <a:rPr lang="es-E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EMERGENTES</a:t>
            </a:r>
          </a:p>
          <a:p>
            <a:pPr lvl="7"/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GRADO </a:t>
            </a:r>
            <a:r>
              <a:rPr lang="es-E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SISTEMAS DE LA INFORMACIÓN</a:t>
            </a:r>
          </a:p>
          <a:p>
            <a:pPr lvl="7"/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2015/2016</a:t>
            </a:r>
            <a:endParaRPr lang="en" sz="1100" dirty="0">
              <a:solidFill>
                <a:schemeClr val="accent1">
                  <a:lumMod val="60000"/>
                  <a:lumOff val="40000"/>
                </a:schemeClr>
              </a:solidFill>
              <a:sym typeface="Muli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864508" y="1168401"/>
            <a:ext cx="5608320" cy="15684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s-ES" sz="5400" dirty="0" smtClean="0">
                <a:solidFill>
                  <a:schemeClr val="bg1"/>
                </a:solidFill>
              </a:rPr>
              <a:t>Grupo 6:</a:t>
            </a:r>
            <a:br>
              <a:rPr lang="es-ES" sz="5400" dirty="0" smtClean="0">
                <a:solidFill>
                  <a:schemeClr val="bg1"/>
                </a:solidFill>
              </a:rPr>
            </a:br>
            <a:r>
              <a:rPr lang="es-ES" sz="5400" dirty="0" smtClean="0">
                <a:solidFill>
                  <a:schemeClr val="bg1"/>
                </a:solidFill>
              </a:rPr>
              <a:t>IoT-TG3</a:t>
            </a:r>
            <a:endParaRPr lang="en" sz="5400" dirty="0">
              <a:solidFill>
                <a:schemeClr val="bg1"/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685" y="44334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443" y="4421501"/>
            <a:ext cx="856344" cy="5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807" y="4421501"/>
            <a:ext cx="592010" cy="5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7990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71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DIAGRAMA FUNCIONAMIENTO R</a:t>
            </a:r>
            <a:r>
              <a:rPr lang="es-ES" dirty="0" smtClean="0"/>
              <a:t>APSBERRY</a:t>
            </a:r>
            <a:endParaRPr lang="es-ES" dirty="0"/>
          </a:p>
        </p:txBody>
      </p:sp>
      <p:pic>
        <p:nvPicPr>
          <p:cNvPr id="3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78069" y="10269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448143"/>
              </p:ext>
            </p:extLst>
          </p:nvPr>
        </p:nvGraphicFramePr>
        <p:xfrm>
          <a:off x="1871662" y="2334324"/>
          <a:ext cx="54006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r:id="rId4" imgW="10201118" imgH="2019406" progId="Visio.Drawing.15">
                  <p:embed/>
                </p:oleObj>
              </mc:Choice>
              <mc:Fallback>
                <p:oleObj r:id="rId4" imgW="10201118" imgH="201940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2" y="2334324"/>
                        <a:ext cx="5400675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 flipV="1">
            <a:off x="6247650" y="-326134"/>
            <a:ext cx="71311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545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93987" y="284262"/>
            <a:ext cx="15055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uli"/>
              </a:rPr>
              <a:t>Código arduino</a:t>
            </a:r>
            <a:endParaRPr lang="es-ES" b="1" dirty="0">
              <a:solidFill>
                <a:schemeClr val="accent1">
                  <a:lumMod val="60000"/>
                  <a:lumOff val="40000"/>
                </a:schemeClr>
              </a:solidFill>
              <a:latin typeface="Muli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698125" y="284261"/>
            <a:ext cx="1577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uli"/>
              </a:rPr>
              <a:t>Código Servidor</a:t>
            </a:r>
            <a:endParaRPr lang="es-ES" b="1" dirty="0">
              <a:solidFill>
                <a:schemeClr val="accent1">
                  <a:lumMod val="60000"/>
                  <a:lumOff val="40000"/>
                </a:schemeClr>
              </a:solidFill>
              <a:latin typeface="Muli"/>
            </a:endParaRPr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752972"/>
              </p:ext>
            </p:extLst>
          </p:nvPr>
        </p:nvGraphicFramePr>
        <p:xfrm>
          <a:off x="4698125" y="769286"/>
          <a:ext cx="3838575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r:id="rId3" imgW="3838687" imgH="2886095" progId="Visio.Drawing.15">
                  <p:embed/>
                </p:oleObj>
              </mc:Choice>
              <mc:Fallback>
                <p:oleObj r:id="rId3" imgW="3838687" imgH="2886095" progId="Visio.Drawing.15">
                  <p:embed/>
                  <p:pic>
                    <p:nvPicPr>
                      <p:cNvPr id="4" name="Objeto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8125" y="769286"/>
                        <a:ext cx="3838575" cy="288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147003"/>
              </p:ext>
            </p:extLst>
          </p:nvPr>
        </p:nvGraphicFramePr>
        <p:xfrm>
          <a:off x="493987" y="592038"/>
          <a:ext cx="2175641" cy="4436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r:id="rId5" imgW="2667179" imgH="5438848" progId="Visio.Drawing.15">
                  <p:embed/>
                </p:oleObj>
              </mc:Choice>
              <mc:Fallback>
                <p:oleObj r:id="rId5" imgW="2667179" imgH="5438848" progId="Visio.Drawing.15">
                  <p:embed/>
                  <p:pic>
                    <p:nvPicPr>
                      <p:cNvPr id="8" name="Objeto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987" y="592038"/>
                        <a:ext cx="2175641" cy="44367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0139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26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sz="4400" b="1" i="0" dirty="0" smtClean="0">
                <a:latin typeface="Muli"/>
              </a:rPr>
              <a:t>DEMO TIME</a:t>
            </a:r>
            <a:endParaRPr lang="es-ES" sz="4400" b="1" i="0" dirty="0">
              <a:latin typeface="Muli"/>
            </a:endParaRPr>
          </a:p>
        </p:txBody>
      </p:sp>
      <p:pic>
        <p:nvPicPr>
          <p:cNvPr id="3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10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0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Comparativa</a:t>
            </a:r>
            <a:endParaRPr lang="en" dirty="0"/>
          </a:p>
        </p:txBody>
      </p:sp>
      <p:graphicFrame>
        <p:nvGraphicFramePr>
          <p:cNvPr id="248" name="Shape 248"/>
          <p:cNvGraphicFramePr/>
          <p:nvPr>
            <p:extLst>
              <p:ext uri="{D42A27DB-BD31-4B8C-83A1-F6EECF244321}">
                <p14:modId xmlns:p14="http://schemas.microsoft.com/office/powerpoint/2010/main" val="3900474129"/>
              </p:ext>
            </p:extLst>
          </p:nvPr>
        </p:nvGraphicFramePr>
        <p:xfrm>
          <a:off x="2611800" y="80269"/>
          <a:ext cx="6311483" cy="4989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7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5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523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Arduino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Rapsberry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99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s-ES" sz="1100" dirty="0" smtClean="0">
                          <a:solidFill>
                            <a:schemeClr val="bg1"/>
                          </a:solidFill>
                          <a:effectLst/>
                        </a:rPr>
                        <a:t>Documentación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49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Horas empleadas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25h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35h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smtClean="0">
                          <a:solidFill>
                            <a:schemeClr val="bg1"/>
                          </a:solidFill>
                          <a:effectLst/>
                        </a:rPr>
                        <a:t>Líneas de código</a:t>
                      </a:r>
                      <a:endParaRPr lang="es-ES" sz="1100" dirty="0" smtClean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265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248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Peso del programa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8kb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8kb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099735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Tiempo</a:t>
                      </a:r>
                      <a:r>
                        <a:rPr lang="en" sz="1100" baseline="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de </a:t>
                      </a:r>
                      <a:r>
                        <a:rPr lang="en" sz="1100" baseline="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arranque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5s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30s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683095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Tiempo verificacion internet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5s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5s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719905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Rendimiento inenterrumpido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793232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Rendimiento interrumpido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045093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Recursos necesarios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709174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Precio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43€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43€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65571"/>
                  </a:ext>
                </a:extLst>
              </a:tr>
              <a:tr h="37837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Espacio fisico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effectLst/>
                        </a:rPr>
                        <a:t>68,58mmx53,34mm 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</a:rPr>
                        <a:t>85,60mmx56mm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697398"/>
                  </a:ext>
                </a:extLst>
              </a:tr>
            </a:tbl>
          </a:graphicData>
        </a:graphic>
      </p:graphicFrame>
      <p:sp>
        <p:nvSpPr>
          <p:cNvPr id="250" name="Shape 250"/>
          <p:cNvSpPr/>
          <p:nvPr/>
        </p:nvSpPr>
        <p:spPr>
          <a:xfrm>
            <a:off x="549104" y="575171"/>
            <a:ext cx="311199" cy="311219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916116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4800" dirty="0" smtClean="0"/>
              <a:t>GRACIAS</a:t>
            </a:r>
            <a:br>
              <a:rPr lang="en" sz="4800" dirty="0" smtClean="0"/>
            </a:br>
            <a:r>
              <a:rPr lang="en" dirty="0"/>
              <a:t/>
            </a:r>
            <a:br>
              <a:rPr lang="en" dirty="0"/>
            </a:br>
            <a:r>
              <a:rPr lang="es-ES" sz="1800" dirty="0" smtClean="0"/>
              <a:t>¿DUDAS Y PREGUNTAS?</a:t>
            </a:r>
            <a:endParaRPr lang="en" sz="1800" dirty="0"/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008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664" y="4433635"/>
            <a:ext cx="856344" cy="5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943" y="4504029"/>
            <a:ext cx="592010" cy="5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836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>
                <a:solidFill>
                  <a:schemeClr val="bg1"/>
                </a:solidFill>
              </a:rPr>
              <a:t>01 </a:t>
            </a:r>
            <a:r>
              <a:rPr lang="es-ES" b="1" dirty="0" smtClean="0">
                <a:solidFill>
                  <a:schemeClr val="bg1"/>
                </a:solidFill>
              </a:rPr>
              <a:t>Tecnologías utilizadas</a:t>
            </a:r>
            <a:endParaRPr lang="es-ES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ARDUINO </a:t>
            </a:r>
            <a:br>
              <a:rPr lang="es-ES" dirty="0" smtClean="0"/>
            </a:br>
            <a:r>
              <a:rPr lang="es-ES" dirty="0" smtClean="0"/>
              <a:t>VS </a:t>
            </a:r>
            <a:br>
              <a:rPr lang="es-ES" dirty="0" smtClean="0"/>
            </a:br>
            <a:r>
              <a:rPr lang="es-ES" dirty="0" smtClean="0"/>
              <a:t>RAPSBERRY</a:t>
            </a:r>
            <a:endParaRPr lang="es-ES" dirty="0"/>
          </a:p>
        </p:txBody>
      </p:sp>
      <p:pic>
        <p:nvPicPr>
          <p:cNvPr id="1028" name="Picture 4" descr="http://vignette4.wikia.nocookie.net/minecraftpe/images/c/c0/Raspberry_Pi_logo.png/revision/latest?cb=20141028163023&amp;path-prefix=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727" y="1415400"/>
            <a:ext cx="1830880" cy="231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4" y="1709465"/>
            <a:ext cx="2532952" cy="172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23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32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378393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REQUISITOS FUNCIONALES</a:t>
            </a:r>
            <a:endParaRPr lang="en" dirty="0"/>
          </a:p>
        </p:txBody>
      </p:sp>
      <p:graphicFrame>
        <p:nvGraphicFramePr>
          <p:cNvPr id="248" name="Shape 248"/>
          <p:cNvGraphicFramePr/>
          <p:nvPr>
            <p:extLst>
              <p:ext uri="{D42A27DB-BD31-4B8C-83A1-F6EECF244321}">
                <p14:modId xmlns:p14="http://schemas.microsoft.com/office/powerpoint/2010/main" val="2324312221"/>
              </p:ext>
            </p:extLst>
          </p:nvPr>
        </p:nvGraphicFramePr>
        <p:xfrm>
          <a:off x="2427890" y="575171"/>
          <a:ext cx="6526924" cy="330271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7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9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781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DESCRIPCION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459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RNF01</a:t>
                      </a:r>
                      <a:endParaRPr lang="en" sz="1100" b="1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Pagina</a:t>
                      </a:r>
                      <a:r>
                        <a:rPr lang="es-ES" sz="1800" baseline="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 </a:t>
                      </a: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web.</a:t>
                      </a:r>
                      <a:endParaRPr lang="en" sz="18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825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RFN02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Datos graficados en diagrama de líneas.  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825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RFN03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Los diagramas deben de mostrar los datos recogidos por cada tecnología de forma separada.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825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RNF04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Colo</a:t>
                      </a:r>
                      <a:r>
                        <a:rPr lang="es-ES" sz="1800" baseline="0" dirty="0" smtClean="0">
                          <a:solidFill>
                            <a:schemeClr val="bg1"/>
                          </a:solidFill>
                          <a:effectLst/>
                          <a:latin typeface="Muli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 azul para arduino, rosa rapsberry.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249748"/>
                  </a:ext>
                </a:extLst>
              </a:tr>
            </a:tbl>
          </a:graphicData>
        </a:graphic>
      </p:graphicFrame>
      <p:sp>
        <p:nvSpPr>
          <p:cNvPr id="249" name="Shape 249"/>
          <p:cNvSpPr txBox="1">
            <a:spLocks noGrp="1"/>
          </p:cNvSpPr>
          <p:nvPr>
            <p:ph type="sldNum" idx="4294967295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sp>
        <p:nvSpPr>
          <p:cNvPr id="250" name="Shape 250"/>
          <p:cNvSpPr/>
          <p:nvPr/>
        </p:nvSpPr>
        <p:spPr>
          <a:xfrm>
            <a:off x="549104" y="575171"/>
            <a:ext cx="311199" cy="311219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66600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378393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REQUISITOS NO FUNCIONALES</a:t>
            </a:r>
            <a:endParaRPr lang="en" dirty="0"/>
          </a:p>
        </p:txBody>
      </p:sp>
      <p:graphicFrame>
        <p:nvGraphicFramePr>
          <p:cNvPr id="248" name="Shape 248"/>
          <p:cNvGraphicFramePr/>
          <p:nvPr>
            <p:extLst>
              <p:ext uri="{D42A27DB-BD31-4B8C-83A1-F6EECF244321}">
                <p14:modId xmlns:p14="http://schemas.microsoft.com/office/powerpoint/2010/main" val="1988048607"/>
              </p:ext>
            </p:extLst>
          </p:nvPr>
        </p:nvGraphicFramePr>
        <p:xfrm>
          <a:off x="2427890" y="565189"/>
          <a:ext cx="6526924" cy="44045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7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9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781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DESCRIPCION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476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b="1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RNF01</a:t>
                      </a:r>
                      <a:endParaRPr lang="en" sz="1100" b="1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Conectividad Ethernet vía cable Ethernet UTP.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986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RFN02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Conexión constante  a la corriente.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007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RFN03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El lenguaje de programación debe de ser C++/</a:t>
                      </a:r>
                      <a:r>
                        <a:rPr lang="es-ES" sz="1800" dirty="0" err="1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Phyton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416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RNF04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Los datos deben ser recolectados en </a:t>
                      </a: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Litros/</a:t>
                      </a:r>
                      <a:r>
                        <a:rPr lang="es-ES" sz="1800" dirty="0" err="1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Seg</a:t>
                      </a: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.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249748"/>
                  </a:ext>
                </a:extLst>
              </a:tr>
              <a:tr h="483476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RNF05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El retardo recolección de datos debe ser de 1 segundo.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266397"/>
                  </a:ext>
                </a:extLst>
              </a:tr>
              <a:tr h="399393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RNF06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Datos agrupados en una base de datos estructurada.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01907"/>
                  </a:ext>
                </a:extLst>
              </a:tr>
              <a:tr h="399393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RNF07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Cada observación  contendrá el origen, la medida, id y la hora 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9865598"/>
                  </a:ext>
                </a:extLst>
              </a:tr>
              <a:tr h="399393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RNF08</a:t>
                      </a:r>
                      <a:endParaRPr lang="en" sz="1100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Datos almacenados de forma eficiente y segura.	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54381"/>
                  </a:ext>
                </a:extLst>
              </a:tr>
            </a:tbl>
          </a:graphicData>
        </a:graphic>
      </p:graphicFrame>
      <p:sp>
        <p:nvSpPr>
          <p:cNvPr id="249" name="Shape 249"/>
          <p:cNvSpPr txBox="1">
            <a:spLocks noGrp="1"/>
          </p:cNvSpPr>
          <p:nvPr>
            <p:ph type="sldNum" idx="4294967295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sp>
        <p:nvSpPr>
          <p:cNvPr id="250" name="Shape 250"/>
          <p:cNvSpPr/>
          <p:nvPr/>
        </p:nvSpPr>
        <p:spPr>
          <a:xfrm>
            <a:off x="549104" y="575171"/>
            <a:ext cx="311199" cy="311219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375450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9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DIAGRAMA FUNCIONAMIENTO ARDUINO</a:t>
            </a:r>
            <a:endParaRPr lang="es-ES" dirty="0"/>
          </a:p>
        </p:txBody>
      </p:sp>
      <p:pic>
        <p:nvPicPr>
          <p:cNvPr id="3" name="Imagen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520" y="2152322"/>
            <a:ext cx="539496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78069" y="2257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372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87" y="666396"/>
            <a:ext cx="3184633" cy="414646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536437"/>
              </p:ext>
            </p:extLst>
          </p:nvPr>
        </p:nvGraphicFramePr>
        <p:xfrm>
          <a:off x="4698125" y="666396"/>
          <a:ext cx="3838575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r:id="rId4" imgW="3838687" imgH="2886095" progId="Visio.Drawing.15">
                  <p:embed/>
                </p:oleObj>
              </mc:Choice>
              <mc:Fallback>
                <p:oleObj r:id="rId4" imgW="3838687" imgH="2886095" progId="Visio.Drawing.15">
                  <p:embed/>
                  <p:pic>
                    <p:nvPicPr>
                      <p:cNvPr id="7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8125" y="666396"/>
                        <a:ext cx="3838575" cy="288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ángulo 3"/>
          <p:cNvSpPr/>
          <p:nvPr/>
        </p:nvSpPr>
        <p:spPr>
          <a:xfrm>
            <a:off x="493987" y="284262"/>
            <a:ext cx="15055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uli"/>
              </a:rPr>
              <a:t>Código arduino</a:t>
            </a:r>
            <a:endParaRPr lang="es-ES" b="1" dirty="0">
              <a:solidFill>
                <a:schemeClr val="accent1">
                  <a:lumMod val="60000"/>
                  <a:lumOff val="40000"/>
                </a:schemeClr>
              </a:solidFill>
              <a:latin typeface="Muli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698125" y="284261"/>
            <a:ext cx="1577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uli"/>
              </a:rPr>
              <a:t>Código Servidor</a:t>
            </a:r>
            <a:endParaRPr lang="es-ES" b="1" dirty="0">
              <a:solidFill>
                <a:schemeClr val="accent1">
                  <a:lumMod val="60000"/>
                  <a:lumOff val="40000"/>
                </a:schemeClr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826673768"/>
      </p:ext>
    </p:extLst>
  </p:cSld>
  <p:clrMapOvr>
    <a:masterClrMapping/>
  </p:clrMapOvr>
</p:sld>
</file>

<file path=ppt/theme/theme1.xml><?xml version="1.0" encoding="utf-8"?>
<a:theme xmlns:a="http://schemas.openxmlformats.org/drawingml/2006/main" name="1_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330</Words>
  <Application>Microsoft Office PowerPoint</Application>
  <PresentationFormat>Presentación en pantalla (16:9)</PresentationFormat>
  <Paragraphs>139</Paragraphs>
  <Slides>17</Slides>
  <Notes>5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6" baseType="lpstr">
      <vt:lpstr>Arial</vt:lpstr>
      <vt:lpstr>Corbel</vt:lpstr>
      <vt:lpstr>Georgia</vt:lpstr>
      <vt:lpstr>Montserrat</vt:lpstr>
      <vt:lpstr>Muli</vt:lpstr>
      <vt:lpstr>Raleway</vt:lpstr>
      <vt:lpstr>Times New Roman</vt:lpstr>
      <vt:lpstr>1_Banquo template</vt:lpstr>
      <vt:lpstr>Visio.Drawing.15</vt:lpstr>
      <vt:lpstr>Grupo 6: IoT-TG3</vt:lpstr>
      <vt:lpstr>ÍNDICE</vt:lpstr>
      <vt:lpstr>ARDUINO  VS  RAPSBERRY</vt:lpstr>
      <vt:lpstr>ÍNDICE</vt:lpstr>
      <vt:lpstr>REQUISITOS FUNCIONALES</vt:lpstr>
      <vt:lpstr>REQUISITOS NO FUNCIONALES</vt:lpstr>
      <vt:lpstr>ÍNDICE</vt:lpstr>
      <vt:lpstr>DIAGRAMA FUNCIONAMIENTO ARDUINO</vt:lpstr>
      <vt:lpstr>Presentación de PowerPoint</vt:lpstr>
      <vt:lpstr>ÍNDICE</vt:lpstr>
      <vt:lpstr>DIAGRAMA FUNCIONAMIENTO RAPSBERRY</vt:lpstr>
      <vt:lpstr>Presentación de PowerPoint</vt:lpstr>
      <vt:lpstr>ÍNDICE</vt:lpstr>
      <vt:lpstr>Presentación de PowerPoint</vt:lpstr>
      <vt:lpstr>ÍNDICE</vt:lpstr>
      <vt:lpstr>Comparativa</vt:lpstr>
      <vt:lpstr>GRACIAS  ¿DUDAS Y 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de las Cosas: Arduino &amp; Rapsberry</dc:title>
  <dc:creator>Moreno Moreno David</dc:creator>
  <cp:lastModifiedBy>david moreno moreno</cp:lastModifiedBy>
  <cp:revision>114</cp:revision>
  <dcterms:modified xsi:type="dcterms:W3CDTF">2016-05-11T10:02:48Z</dcterms:modified>
</cp:coreProperties>
</file>